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31"/>
  </p:notesMasterIdLst>
  <p:sldIdLst>
    <p:sldId id="584" r:id="rId6"/>
    <p:sldId id="660" r:id="rId7"/>
    <p:sldId id="1070" r:id="rId8"/>
    <p:sldId id="1069" r:id="rId9"/>
    <p:sldId id="664" r:id="rId10"/>
    <p:sldId id="621" r:id="rId11"/>
    <p:sldId id="620" r:id="rId12"/>
    <p:sldId id="1068" r:id="rId13"/>
    <p:sldId id="645" r:id="rId14"/>
    <p:sldId id="1057" r:id="rId15"/>
    <p:sldId id="1050" r:id="rId16"/>
    <p:sldId id="668" r:id="rId17"/>
    <p:sldId id="676" r:id="rId18"/>
    <p:sldId id="674" r:id="rId19"/>
    <p:sldId id="1049" r:id="rId20"/>
    <p:sldId id="1051" r:id="rId21"/>
    <p:sldId id="1053" r:id="rId22"/>
    <p:sldId id="1054" r:id="rId23"/>
    <p:sldId id="671" r:id="rId24"/>
    <p:sldId id="1072" r:id="rId25"/>
    <p:sldId id="632" r:id="rId26"/>
    <p:sldId id="1061" r:id="rId27"/>
    <p:sldId id="1067" r:id="rId28"/>
    <p:sldId id="1071" r:id="rId29"/>
    <p:sldId id="6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5518739-23FF-2047-9B75-3C4CD8FDDD05}">
          <p14:sldIdLst>
            <p14:sldId id="584"/>
          </p14:sldIdLst>
        </p14:section>
        <p14:section name="Motivation &amp; Background" id="{7FB1911E-FC84-0743-BA1E-AD5AE0F7088E}">
          <p14:sldIdLst>
            <p14:sldId id="660"/>
            <p14:sldId id="1070"/>
            <p14:sldId id="1069"/>
            <p14:sldId id="664"/>
            <p14:sldId id="621"/>
            <p14:sldId id="620"/>
            <p14:sldId id="1068"/>
            <p14:sldId id="645"/>
          </p14:sldIdLst>
        </p14:section>
        <p14:section name="ClearWater Framework &amp; Coupling" id="{9AA3CC39-786F-524F-8A7B-190DA8D5E4D9}">
          <p14:sldIdLst>
            <p14:sldId id="1057"/>
            <p14:sldId id="1050"/>
          </p14:sldIdLst>
        </p14:section>
        <p14:section name="ClearWater Demos" id="{D75A071A-ACEA-C140-B2E7-FFDFBA51005B}">
          <p14:sldIdLst>
            <p14:sldId id="668"/>
            <p14:sldId id="676"/>
            <p14:sldId id="674"/>
            <p14:sldId id="1049"/>
            <p14:sldId id="1051"/>
            <p14:sldId id="1053"/>
            <p14:sldId id="1054"/>
            <p14:sldId id="671"/>
            <p14:sldId id="1072"/>
            <p14:sldId id="632"/>
            <p14:sldId id="1061"/>
            <p14:sldId id="1067"/>
            <p14:sldId id="1071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/>
    <p:restoredTop sz="88395"/>
  </p:normalViewPr>
  <p:slideViewPr>
    <p:cSldViewPr snapToGrid="0">
      <p:cViewPr varScale="1">
        <p:scale>
          <a:sx n="111" d="100"/>
          <a:sy n="111" d="100"/>
        </p:scale>
        <p:origin x="824" y="192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framework is designed to scale computations from a single set of values to multi-dimensional arrays, as shown in the icon for the xarray package, and scale from laptop to parallel computing to distributed cloud computing, powered by the Dask library that is built-in under-the-hood for xarray. All these libraries are very well supported by foundations, industry, and federal agencies.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following modern numerical modeling coding patterns in widespread use by the geosciences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3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23E6ADD4-D51B-B514-7A88-BA51ACF7E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527DF6-EA51-DF65-6BDE-12B46C7ED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F9F4F8A-5589-A0E6-0104-570B619D2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Flow field is from HEC RAS-2D output in this case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Domain: 200 meters by 200 meters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Fictitious</a:t>
            </a: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 Topography/Bathymetry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Bathymetry bottom elevation constant at 20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Floodplain elevation constant at 24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Roadway elevation constant at 26 m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Two Unstructured Meshes Tested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Coarse Mesh: Base Mesh of 10 m by 10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Fine Mesh: Base Mesh of 4 m by 4 m with a 2 m by 2 m refinement within the creek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A84B60-8CCA-E60D-A11E-BA434D71B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432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7875F0B2-6B2E-91C0-D008-72C55422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22460FAA-AC0D-86CA-A071-D84053166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2E34456-F556-26A4-6198-287F98AE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HEC-RAS Boundary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Upstream Flow for Sumwere Creek constant at 3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Downstream Stage for Sumwere Creek constant at 20.75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Cold Spring Creek constant at 1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Power Plant Chute constant at 0.5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84BBE33F-06CE-B08B-5A84-AC8F48333C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35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3AD1D786-E6A8-2189-31EF-AAE0CD863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7DFF1693-2E0F-FA88-6DFF-5EC619044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99FFE6C1-5050-728F-883D-5083E183CB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Boundary conditions are the same for both the coarse and the fine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Designed to show longitudinal mixing across the river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Exploration of different extremes (cool water from spring-fed tributary versus warm water from powerplant)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C98B8EB4-9C1C-178E-CDB0-EF885A0FCE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542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6222CF2B-4A13-32E3-5F95-C8E9A8ED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58F93D5A-B4D0-06E1-6564-A1C4D9321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325F52D-3609-9B7A-E060-682C9AFE0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of boundary conditions (stable, except for powerplant discharge)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Powerplant discharge has two peaks during the day (one in the morning, one in the afternoon)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717F6EB-CC98-114D-B195-1DFACF5D4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22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06EA12C-F83E-8A1C-9116-35102ABF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047EDF-D562-8448-5A86-86DA0C3C0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A0C5560-3F15-94E1-6563-2454FCB72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Meteorological timeseries used as inputs to TSM.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Air temperature and solar heat flux both peak during the day and drop at night.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from Arizona (extreme cycles to help capture impact of TSM).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04FB8811-8E23-EF2B-E56E-6FEC93F464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712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A26EE392-F47D-2AEE-D088-065266F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DA8B0266-C76D-5731-194E-16B3A78CB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C037956-F484-364E-058B-F48DFF3E8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can see the mixing.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Ultimately reaches steady state.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5AB48F56-753C-ADBD-C0D1-6CB5679F1B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904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93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AEE1354-D810-79C8-C2BA-A242CA55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5D7B04F-7AAE-A42B-1B23-4D16809C4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1FF8BBA-31C0-EAA7-21D8-5555C25C8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Differences in velocities between the meshes are due to varying spatial resolution in each mesh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835DFAF-DE48-445B-FA82-333F3B12F3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475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93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5EF0A181-4FF5-3283-77A9-43E7357E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FC078423-9747-6EC8-12EF-673A0D5F31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C26DDE5-7660-BDE6-89FE-310C13DEC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Building on the shoulders of giants.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do not build or maintain any of these libraries. 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586050E-A7E1-D153-CF29-81E02B88AF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69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53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29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37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76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C54D727-B23A-6E96-1A19-AC0B7A20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C6A07E0-5CA7-BC33-A226-62B3F22E8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189CF687-9C92-84D8-96F1-37ACCC704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Terraced stream restoration project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River restoration, Trent River Valley, England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EFEA84-0B95-DD13-5843-8AD178B0E7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35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216" y="67093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Title here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190" y="2991170"/>
            <a:ext cx="8005787" cy="3091961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  <a:lvl2pPr marL="6858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800"/>
            </a:lvl2pPr>
            <a:lvl3pPr marL="11430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200"/>
            </a:lvl3pPr>
            <a:lvl4pPr marL="16002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4pPr>
            <a:lvl5pPr marL="20574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200540" y="1889113"/>
            <a:ext cx="3376350" cy="0"/>
            <a:chOff x="-5374" y="1452565"/>
            <a:chExt cx="2368307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5374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7199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01939" y="616421"/>
            <a:ext cx="0" cy="567125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61313" y="0"/>
            <a:ext cx="8229600" cy="27432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10752" y="2069799"/>
            <a:ext cx="3008434" cy="601087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1177" y="63949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IN"/>
              <a:t>Privileged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542124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0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DCB2-8C34-D7AF-03D4-DDC04B2D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E9A3-6E72-74DF-EBDB-7BE69C731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C048A-10B5-A3A3-15AF-48C1F4DDD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3A20-1526-4D13-AC8B-4CA7B7D6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7A634-3787-6684-9237-753FEB75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23151-CBA7-758A-DBD2-E40FE046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 · Engineer Research and Development Center</a:t>
            </a:r>
            <a:endParaRPr dirty="0"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8" r:id="rId5"/>
    <p:sldLayoutId id="214748366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tiff"/><Relationship Id="rId10" Type="http://schemas.openxmlformats.org/officeDocument/2006/relationships/hyperlink" Target="https://numfocus.org/sponsored-projects" TargetMode="External"/><Relationship Id="rId4" Type="http://schemas.openxmlformats.org/officeDocument/2006/relationships/image" Target="../media/image35.tiff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mi.readthedocs.io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3" Type="http://schemas.openxmlformats.org/officeDocument/2006/relationships/image" Target="../media/image47.png"/><Relationship Id="rId7" Type="http://schemas.openxmlformats.org/officeDocument/2006/relationships/image" Target="../media/image5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gif"/><Relationship Id="rId5" Type="http://schemas.openxmlformats.org/officeDocument/2006/relationships/image" Target="../media/image52.gif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jpeg"/><Relationship Id="rId4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84003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121076"/>
            <a:ext cx="8342641" cy="1058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The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orps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L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ibrary for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E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nvironmental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nalysis and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R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estoration of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Water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sheds (ClearWater): An Integrated Multi-Dimensional Water Quality Modeling System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352355"/>
            <a:ext cx="7919086" cy="36656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Technology Spotlight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Research Environmental Engineer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Team Lead: Ecohydrology and Environmental Modeling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4516"/>
            <a:ext cx="3632915" cy="6887910"/>
          </a:xfrm>
          <a:prstGeom prst="rect">
            <a:avLst/>
          </a:prstGeom>
        </p:spPr>
      </p:pic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4938882"/>
            <a:ext cx="7237741" cy="40011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August 13, 2024</a:t>
            </a:r>
            <a:endParaRPr lang="de-DE" sz="2000" dirty="0">
              <a:ea typeface="Calibri"/>
              <a:cs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9F5555-6757-3E7A-4F9B-101F77C734E1}"/>
              </a:ext>
            </a:extLst>
          </p:cNvPr>
          <p:cNvCxnSpPr>
            <a:cxnSpLocks/>
          </p:cNvCxnSpPr>
          <p:nvPr/>
        </p:nvCxnSpPr>
        <p:spPr>
          <a:xfrm flipH="1">
            <a:off x="5093609" y="6416167"/>
            <a:ext cx="6985689" cy="2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FC4DF7-C412-06E9-D590-FC920BA77B11}"/>
              </a:ext>
            </a:extLst>
          </p:cNvPr>
          <p:cNvSpPr txBox="1"/>
          <p:nvPr/>
        </p:nvSpPr>
        <p:spPr>
          <a:xfrm>
            <a:off x="6502404" y="6496074"/>
            <a:ext cx="5567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74237-A74C-E073-0791-E621720665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9031" y="5758023"/>
            <a:ext cx="2351314" cy="617220"/>
          </a:xfrm>
          <a:prstGeom prst="rect">
            <a:avLst/>
          </a:prstGeom>
          <a:solidFill>
            <a:srgbClr val="B0B0B0"/>
          </a:solidFill>
        </p:spPr>
      </p:pic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E5F0CC08-EE16-7505-C39B-ADE96334F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197" y="5471857"/>
            <a:ext cx="1198836" cy="821369"/>
          </a:xfrm>
          <a:prstGeom prst="rect">
            <a:avLst/>
          </a:prstGeom>
        </p:spPr>
      </p:pic>
      <p:sp>
        <p:nvSpPr>
          <p:cNvPr id="21" name="Text Box 29">
            <a:extLst>
              <a:ext uri="{FF2B5EF4-FFF2-40B4-BE49-F238E27FC236}">
                <a16:creationId xmlns:a16="http://schemas.microsoft.com/office/drawing/2014/main" id="{95144A30-9A2A-9E27-81D2-CFD72D6FC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2363" y="6276081"/>
            <a:ext cx="2491214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600" b="1" dirty="0">
                <a:ea typeface="+mj-ea"/>
                <a:cs typeface="+mj-cs"/>
              </a:rPr>
              <a:t>US Army Corps</a:t>
            </a:r>
          </a:p>
          <a:p>
            <a:r>
              <a:rPr lang="en-US" sz="1600" b="1" dirty="0">
                <a:ea typeface="+mj-ea"/>
                <a:cs typeface="+mj-cs"/>
              </a:rPr>
              <a:t>of Engineers</a:t>
            </a:r>
            <a:endParaRPr lang="de-DE" sz="1600" b="1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B3D4E-818A-1D82-5F5C-03C0CF8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DAAA-0148-9620-A5CD-1F6EBEB4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Scientific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93DFC-9732-2BD3-94E7-77188FB45B1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Built using the cloud-native geospatial Python stack being widely adopted by NOAA, USGS, NASA, etc.</a:t>
            </a:r>
          </a:p>
          <a:p>
            <a:endParaRPr lang="en-US"/>
          </a:p>
          <a:p>
            <a:r>
              <a:rPr lang="en-US"/>
              <a:t>An object-oriented architecture inspired by </a:t>
            </a:r>
            <a:r>
              <a:rPr lang="en-US" err="1"/>
              <a:t>xarray-simlab</a:t>
            </a:r>
            <a:r>
              <a:rPr lang="en-US"/>
              <a:t> / </a:t>
            </a:r>
            <a:r>
              <a:rPr lang="en-US" err="1"/>
              <a:t>fastscape</a:t>
            </a:r>
            <a:r>
              <a:rPr lang="en-US"/>
              <a:t> and CSDMS </a:t>
            </a:r>
            <a:r>
              <a:rPr lang="en-US" err="1"/>
              <a:t>LandLab</a:t>
            </a:r>
            <a:endParaRPr lang="en-US"/>
          </a:p>
          <a:p>
            <a:endParaRPr lang="en-US"/>
          </a:p>
          <a:p>
            <a:r>
              <a:rPr lang="en-US"/>
              <a:t>Automated unit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1F156-C2BB-C1BF-2C7F-447A5F59A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0413" y="485339"/>
            <a:ext cx="3242900" cy="109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DD2D5-C1D1-7769-6466-6F1C9FF8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910" y="3224997"/>
            <a:ext cx="2395573" cy="96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6C09A-8DDA-0FC4-A1A3-A5AC984F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43" y="4938640"/>
            <a:ext cx="2645410" cy="8828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45C3FA-D576-CCD3-32F3-A722B93A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10" y="485339"/>
            <a:ext cx="2375256" cy="9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101D8CD-2359-2E23-646F-38C3D1E2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09" y="3110124"/>
            <a:ext cx="2725664" cy="12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90E734-E91C-38AC-DE0C-2D3E82395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1" t="28126" r="-2260" b="28147"/>
          <a:stretch/>
        </p:blipFill>
        <p:spPr bwMode="auto">
          <a:xfrm>
            <a:off x="8557525" y="1944579"/>
            <a:ext cx="2291958" cy="9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0A52F9-4E1C-521B-D786-E7F99E047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256"/>
          <a:stretch/>
        </p:blipFill>
        <p:spPr bwMode="auto">
          <a:xfrm>
            <a:off x="4569648" y="1636112"/>
            <a:ext cx="3457459" cy="126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174466-5C65-17FC-79A8-664D86872B4E}"/>
              </a:ext>
            </a:extLst>
          </p:cNvPr>
          <p:cNvSpPr txBox="1"/>
          <p:nvPr/>
        </p:nvSpPr>
        <p:spPr>
          <a:xfrm>
            <a:off x="5442993" y="5745187"/>
            <a:ext cx="452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10"/>
              </a:rPr>
              <a:t>https://numfocus.org/sponsored-projects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038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C79-A468-8D18-8AC5-7F713D9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C628C-9495-F199-AE80-706271409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Model Interface (BMI)</a:t>
            </a:r>
          </a:p>
          <a:p>
            <a:pPr lvl="1"/>
            <a:r>
              <a:rPr lang="en-US" b="0" dirty="0"/>
              <a:t>Provides a common set of functions</a:t>
            </a:r>
          </a:p>
          <a:p>
            <a:pPr lvl="2"/>
            <a:r>
              <a:rPr lang="en-US" b="0" dirty="0"/>
              <a:t>To run models and exchange information and data on grids, variables, timesteps, etc.</a:t>
            </a:r>
          </a:p>
          <a:p>
            <a:pPr lvl="1"/>
            <a:r>
              <a:rPr lang="en-US" b="0" dirty="0"/>
              <a:t>Shares data among models using a zero-copy approach </a:t>
            </a:r>
          </a:p>
          <a:p>
            <a:pPr lvl="2"/>
            <a:r>
              <a:rPr lang="en-US" b="0" dirty="0"/>
              <a:t>Each model reads and writes to the same in-memory object using pointers</a:t>
            </a:r>
          </a:p>
          <a:p>
            <a:pPr lvl="1"/>
            <a:r>
              <a:rPr lang="en-US" b="0" dirty="0"/>
              <a:t>Supports models written in C, C++, Fortran, Java, Python, JavaScript, Julia</a:t>
            </a:r>
          </a:p>
          <a:p>
            <a:pPr lvl="2"/>
            <a:r>
              <a:rPr lang="en-US" b="0" dirty="0"/>
              <a:t>NOTE: BMI must be implemented in the source code of a model before it can be used to couple that model to other BMI-compliant models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Learn more: </a:t>
            </a:r>
            <a:r>
              <a:rPr lang="en-US" b="0" dirty="0">
                <a:hlinkClick r:id="rId2"/>
              </a:rPr>
              <a:t>https://bmi.readthedocs.io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52713-368C-0985-9480-CB00CFC7A3A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Modeling community moving toward systems of coupled models from modular model components.</a:t>
            </a:r>
          </a:p>
          <a:p>
            <a:endParaRPr lang="en-US"/>
          </a:p>
          <a:p>
            <a:r>
              <a:rPr lang="en-US"/>
              <a:t>BMI 2.0 has become the standard for model coupling</a:t>
            </a:r>
          </a:p>
        </p:txBody>
      </p:sp>
      <p:pic>
        <p:nvPicPr>
          <p:cNvPr id="3074" name="Picture 2" descr="Basic Model Interface (BMI)">
            <a:extLst>
              <a:ext uri="{FF2B5EF4-FFF2-40B4-BE49-F238E27FC236}">
                <a16:creationId xmlns:a16="http://schemas.microsoft.com/office/drawing/2014/main" id="{2501D5AB-422D-C29F-E329-5025A655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4" y="685734"/>
            <a:ext cx="2921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o">
            <a:extLst>
              <a:ext uri="{FF2B5EF4-FFF2-40B4-BE49-F238E27FC236}">
                <a16:creationId xmlns:a16="http://schemas.microsoft.com/office/drawing/2014/main" id="{86DE67A7-D63E-B372-E2D4-6C3856C8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25" y="927269"/>
            <a:ext cx="3927668" cy="12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87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081A2182-3D65-0F84-2B66-847CB996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D7A9D0-A081-D0ED-D4A4-764264AE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1663C-084A-5FDC-F68E-771D54A4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C329874-C8EB-38F3-BE0B-C9AD99292D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BC3103F-AC72-98DD-7D57-4CCAC9A8A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 &amp; Mesh</a:t>
            </a:r>
          </a:p>
        </p:txBody>
      </p:sp>
    </p:spTree>
    <p:extLst>
      <p:ext uri="{BB962C8B-B14F-4D97-AF65-F5344CB8AC3E}">
        <p14:creationId xmlns:p14="http://schemas.microsoft.com/office/powerpoint/2010/main" val="231768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56F5F32-7D0B-9492-3510-16301146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F32A09-7546-DBB6-87F4-0931B54F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64F577-4BD3-E6D2-C077-D1BAA912F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A6A5CE29-BE34-08D7-02D7-10B2CF951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5F43BFAC-FF73-4071-5750-1BA459A6C6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005" y="246137"/>
            <a:ext cx="11791788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Hydrodynamic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894DA-F45F-CC6B-B703-5F9FCAC16715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Upstream: 3 cms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D3738-CD8F-B2D7-C11E-917486A18BBE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1 cms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6E4EE-6F7D-4B90-A4E1-F814D8C4AE80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0.5 cms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B574AE-170D-A709-4493-BA4D53D5AE5B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C9219-96D4-57D5-E1BC-4F54ED4A26BA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98285-B032-8CC1-8B11-E1A8AE1104AE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08CFF-BB09-51BB-2A2E-692DD4DBE301}"/>
              </a:ext>
            </a:extLst>
          </p:cNvPr>
          <p:cNvSpPr txBox="1"/>
          <p:nvPr/>
        </p:nvSpPr>
        <p:spPr>
          <a:xfrm>
            <a:off x="5469176" y="4457615"/>
            <a:ext cx="1154907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Downstream:</a:t>
            </a:r>
          </a:p>
          <a:p>
            <a:r>
              <a:rPr lang="en-US" sz="1200" b="1">
                <a:solidFill>
                  <a:srgbClr val="FF0000"/>
                </a:solidFill>
              </a:rPr>
              <a:t>20.75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B9B7B0-54C2-EE44-655C-198AFAA5E5BD}"/>
              </a:ext>
            </a:extLst>
          </p:cNvPr>
          <p:cNvCxnSpPr>
            <a:cxnSpLocks/>
          </p:cNvCxnSpPr>
          <p:nvPr/>
        </p:nvCxnSpPr>
        <p:spPr>
          <a:xfrm flipH="1">
            <a:off x="5566439" y="5016300"/>
            <a:ext cx="174416" cy="470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D2747F4-7153-EF0A-2D24-9DDFBCE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F76019-C903-CB96-AC48-CEB35126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6A172-8930-BAD5-0407-7768F924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78F57C35-1917-7F56-1732-83D0D6B8C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EE99ED77-83FE-756E-45A1-54C6D0AA0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EA31-DE4C-8EBD-3CDE-B7FE312AB09F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Upstream: 15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F6AFD-D3D0-77F8-9E8E-BB2C30D557CA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>
                <a:solidFill>
                  <a:srgbClr val="FF0000"/>
                </a:solidFill>
              </a:rPr>
              <a:t>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87A03-C4AE-69C9-145B-A9762A32BD89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F0000"/>
                </a:solidFill>
              </a:rPr>
              <a:t>20-25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6DC35A-7B33-017A-C1CD-4731445A448F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4A0AD3-0AC1-DFC6-B299-3F0FEACC000D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54825A-73E5-083F-0E31-A78EA20FD524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7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9684B79C-DAD8-11F4-D362-72AE72128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45E89E-BE1B-818F-924D-85CF469D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3A10F9B3-A708-BD52-B4F9-94D2941C2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7072AFB-20C4-BED4-B143-7227C64B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130" y="246137"/>
            <a:ext cx="1180366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Timeseries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E7B379-3E88-06DB-D810-B5B61AC393C2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E663"/>
                </a:solidFill>
              </a:rPr>
              <a:t>Upstream: 15</a:t>
            </a:r>
            <a:r>
              <a:rPr lang="en-US" sz="1200" b="1">
                <a:solidFill>
                  <a:srgbClr val="FFE66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E663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4F591-D067-8410-D440-477E890EF927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88C7E5"/>
                </a:solidFill>
              </a:rPr>
              <a:t>Spring:</a:t>
            </a:r>
          </a:p>
          <a:p>
            <a:r>
              <a:rPr lang="en-US" sz="1200" b="1">
                <a:solidFill>
                  <a:srgbClr val="88C7E5"/>
                </a:solidFill>
              </a:rPr>
              <a:t>5</a:t>
            </a:r>
            <a:r>
              <a:rPr lang="en-US" sz="1200" b="1">
                <a:solidFill>
                  <a:srgbClr val="88C7E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88C7E5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FEDC3-0DA6-9883-AEB7-C53D2A91A47C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B85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B8500"/>
                </a:solidFill>
              </a:rPr>
              <a:t>20-25</a:t>
            </a:r>
            <a:r>
              <a:rPr lang="en-US" sz="1200" b="1">
                <a:solidFill>
                  <a:srgbClr val="FB8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B85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412280-83C5-C29D-BE4E-3D1B2F6D676D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FE5121-3C6C-8F82-ACA0-A432C903E329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389C3-A067-A5C4-BF6A-99A0E4BBA3D1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3AAFC8B-932E-4026-C7F1-532E06A57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6375034" y="1397801"/>
            <a:ext cx="560676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01241FE-6FBE-DA45-4449-BA03285C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71676A4D-FB44-0174-DD07-8441112BA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Meteorological Timeseries</a:t>
            </a:r>
          </a:p>
        </p:txBody>
      </p:sp>
      <p:pic>
        <p:nvPicPr>
          <p:cNvPr id="14" name="Picture 13" descr="A graph of a solar heat flux and a solar heat flux&#10;&#10;Description automatically generated">
            <a:extLst>
              <a:ext uri="{FF2B5EF4-FFF2-40B4-BE49-F238E27FC236}">
                <a16:creationId xmlns:a16="http://schemas.microsoft.com/office/drawing/2014/main" id="{561E0E7B-3223-5DCE-3A43-32E0A83E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4" y="1059475"/>
            <a:ext cx="102774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76DBD10-E821-E8BB-4230-A16290B9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899FB9D-D772-EB34-CBAA-462BED34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Animation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0ED030E9-A931-B5DF-FA7F-4216A140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59AB25D7-D775-6947-A501-DA4D762F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78C9E537-4FC2-5A38-91C9-AB317B0F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C4F692D8-B98F-D7BB-C436-9C81AAD39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hart of temperature&#10;&#10;Description automatically generated">
            <a:extLst>
              <a:ext uri="{FF2B5EF4-FFF2-40B4-BE49-F238E27FC236}">
                <a16:creationId xmlns:a16="http://schemas.microsoft.com/office/drawing/2014/main" id="{CE4B0E75-D1E6-9B9C-4D9B-4AF25C30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  <p:pic>
        <p:nvPicPr>
          <p:cNvPr id="14" name="Picture 13" descr="A yellow snake with blue square&#10;&#10;Description automatically generated">
            <a:extLst>
              <a:ext uri="{FF2B5EF4-FFF2-40B4-BE49-F238E27FC236}">
                <a16:creationId xmlns:a16="http://schemas.microsoft.com/office/drawing/2014/main" id="{E6222A22-0FDB-FCD7-8627-546440B57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80" y="1687780"/>
            <a:ext cx="4765044" cy="35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Warm Powerplant Inflows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3D71C6FE-833E-FB91-6B3C-F744B13B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4D2BFC4E-C996-DEE6-0908-AFC49EC1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01D1FF7C-E11D-F064-5A98-3DD7FBCB7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yellow line on a gray background&#10;&#10;Description automatically generated">
            <a:extLst>
              <a:ext uri="{FF2B5EF4-FFF2-40B4-BE49-F238E27FC236}">
                <a16:creationId xmlns:a16="http://schemas.microsoft.com/office/drawing/2014/main" id="{8037C277-6C0E-6DCF-287B-B7445C882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79" y="1685976"/>
            <a:ext cx="4765043" cy="3573782"/>
          </a:xfrm>
          <a:prstGeom prst="rect">
            <a:avLst/>
          </a:prstGeom>
        </p:spPr>
      </p:pic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612A5DC7-5EC0-7060-478C-7C97580D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xelated image of a snake&#10;&#10;Description automatically generated">
            <a:extLst>
              <a:ext uri="{FF2B5EF4-FFF2-40B4-BE49-F238E27FC236}">
                <a16:creationId xmlns:a16="http://schemas.microsoft.com/office/drawing/2014/main" id="{3796B647-6A29-3DDB-772C-6E35F21A8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79" y="1676351"/>
            <a:ext cx="4765043" cy="3573782"/>
          </a:xfrm>
          <a:prstGeom prst="rect">
            <a:avLst/>
          </a:prstGeom>
        </p:spPr>
      </p:pic>
      <p:pic>
        <p:nvPicPr>
          <p:cNvPr id="14" name="Picture 13" descr="A colorful line of a pipe&#10;&#10;Description automatically generated with low confidence">
            <a:extLst>
              <a:ext uri="{FF2B5EF4-FFF2-40B4-BE49-F238E27FC236}">
                <a16:creationId xmlns:a16="http://schemas.microsoft.com/office/drawing/2014/main" id="{CDADC0AA-728E-DDDD-9FA1-65C1DAD1D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104" y="1678155"/>
            <a:ext cx="4765044" cy="3573783"/>
          </a:xfrm>
          <a:prstGeom prst="rect">
            <a:avLst/>
          </a:prstGeom>
        </p:spPr>
      </p:pic>
      <p:pic>
        <p:nvPicPr>
          <p:cNvPr id="15" name="Picture 14" descr="A chart of temperature&#10;&#10;Description automatically generated">
            <a:extLst>
              <a:ext uri="{FF2B5EF4-FFF2-40B4-BE49-F238E27FC236}">
                <a16:creationId xmlns:a16="http://schemas.microsoft.com/office/drawing/2014/main" id="{E2321FCF-A2BA-4A26-A736-8803CCC64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3A0DFFEB-D20D-591C-EE9D-048CCB2F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266AC1-AF95-258E-D11C-58C3DDB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3" y="1219488"/>
            <a:ext cx="5177613" cy="477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16DA2-7ED3-13C6-08F7-1E3BA8B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F4DA75B-E633-8FD9-EA39-41FEE38F5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222DCE01-87F0-65FB-F6D3-852FDCC2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751" y="238990"/>
            <a:ext cx="10930260" cy="57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Velocity at End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09177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204522" y="685655"/>
            <a:ext cx="8749477" cy="558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Investigators/Roles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Todd Steissberg (ERDC-EL-EPW)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Project PI, coordination, design, prototyping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Isaac Mudge (USACE-MVN)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Developed new Temperature Simulation Module (TSM)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Kelsey Walak (USACE-SPK)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Developed new Nutrient Simulation Module (NSM)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Lauren Melendez (ERDC-EL-EPW)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Coordination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Partners: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Hydrologic Engineering Center (HEC)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Mark Jensen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Alex Sanchez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Coastal &amp; Hydraulics Laboratory (CHL)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Chuck Downer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Aaron Byrd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LimnoTech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Anthony Aufdenkampe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Sarah Jordan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Jason Rutyna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Xavier Nogueira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Billy Johnson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Portland State University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Zhonglong Zhang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8"/>
            <a:ext cx="11792607" cy="51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Team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047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3991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7039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 Modeling Capabilities</a:t>
            </a:r>
          </a:p>
        </p:txBody>
      </p:sp>
      <p:pic>
        <p:nvPicPr>
          <p:cNvPr id="11" name="Picture 10" descr="A pixelated image of a snake&#10;&#10;Description automatically generated">
            <a:extLst>
              <a:ext uri="{FF2B5EF4-FFF2-40B4-BE49-F238E27FC236}">
                <a16:creationId xmlns:a16="http://schemas.microsoft.com/office/drawing/2014/main" id="{036215C3-BFF6-C47C-48D9-0FB6B311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4" y="3287238"/>
            <a:ext cx="2468880" cy="2367419"/>
          </a:xfrm>
          <a:prstGeom prst="rect">
            <a:avLst/>
          </a:prstGeom>
        </p:spPr>
      </p:pic>
      <p:pic>
        <p:nvPicPr>
          <p:cNvPr id="16" name="Picture 15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7EE9CC87-8C86-F644-299B-3434152B3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40" y="818335"/>
            <a:ext cx="2807726" cy="2243429"/>
          </a:xfrm>
          <a:prstGeom prst="rect">
            <a:avLst/>
          </a:prstGeom>
        </p:spPr>
      </p:pic>
      <p:pic>
        <p:nvPicPr>
          <p:cNvPr id="18" name="Picture 17" descr="A blue and yellow pixelated snake&#10;&#10;Description automatically generated">
            <a:extLst>
              <a:ext uri="{FF2B5EF4-FFF2-40B4-BE49-F238E27FC236}">
                <a16:creationId xmlns:a16="http://schemas.microsoft.com/office/drawing/2014/main" id="{F661BADE-D657-EB08-A4B9-5BB926179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184" y="3291615"/>
            <a:ext cx="2468880" cy="2367419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09FB7C2F-9924-7625-03F1-3A08D8FF6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866" y="818337"/>
            <a:ext cx="2807725" cy="2243427"/>
          </a:xfrm>
          <a:prstGeom prst="rect">
            <a:avLst/>
          </a:prstGeom>
        </p:spPr>
      </p:pic>
      <p:pic>
        <p:nvPicPr>
          <p:cNvPr id="22" name="Picture 21" descr="A pixelated image of a snake&#10;&#10;Description automatically generated">
            <a:extLst>
              <a:ext uri="{FF2B5EF4-FFF2-40B4-BE49-F238E27FC236}">
                <a16:creationId xmlns:a16="http://schemas.microsoft.com/office/drawing/2014/main" id="{8BC9848D-5C03-3E3B-EDE5-CCB0B207B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720" y="3277635"/>
            <a:ext cx="2468880" cy="2367419"/>
          </a:xfrm>
          <a:prstGeom prst="rect">
            <a:avLst/>
          </a:prstGeom>
        </p:spPr>
      </p:pic>
      <p:pic>
        <p:nvPicPr>
          <p:cNvPr id="24" name="Picture 2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B1907905-D622-8132-BC12-91262BFFF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318" y="818334"/>
            <a:ext cx="2851890" cy="2240280"/>
          </a:xfrm>
          <a:prstGeom prst="rect">
            <a:avLst/>
          </a:prstGeom>
        </p:spPr>
      </p:pic>
      <p:pic>
        <p:nvPicPr>
          <p:cNvPr id="26" name="Picture 25" descr="A pixelated snake with a blue and yellow center&#10;&#10;Description automatically generated">
            <a:extLst>
              <a:ext uri="{FF2B5EF4-FFF2-40B4-BE49-F238E27FC236}">
                <a16:creationId xmlns:a16="http://schemas.microsoft.com/office/drawing/2014/main" id="{106D8A05-B06D-3DA4-55EE-B8DD32CFA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024" y="3277634"/>
            <a:ext cx="2468880" cy="2367420"/>
          </a:xfrm>
          <a:prstGeom prst="rect">
            <a:avLst/>
          </a:prstGeom>
        </p:spPr>
      </p:pic>
      <p:pic>
        <p:nvPicPr>
          <p:cNvPr id="28" name="Picture 27" descr="A graph of a line&#10;&#10;Description automatically generated">
            <a:extLst>
              <a:ext uri="{FF2B5EF4-FFF2-40B4-BE49-F238E27FC236}">
                <a16:creationId xmlns:a16="http://schemas.microsoft.com/office/drawing/2014/main" id="{D7246A7E-B158-B7E5-7A24-40781F68E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725" y="825380"/>
            <a:ext cx="2787532" cy="22382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BC33F-4706-F555-09B7-B8C8664D529A}"/>
              </a:ext>
            </a:extLst>
          </p:cNvPr>
          <p:cNvSpPr txBox="1"/>
          <p:nvPr/>
        </p:nvSpPr>
        <p:spPr>
          <a:xfrm>
            <a:off x="794730" y="5671715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Dissolved Oxygen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E55A14-F690-C6BD-4E14-CC8AAC595641}"/>
              </a:ext>
            </a:extLst>
          </p:cNvPr>
          <p:cNvSpPr txBox="1"/>
          <p:nvPr/>
        </p:nvSpPr>
        <p:spPr>
          <a:xfrm>
            <a:off x="3589829" y="5671715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Ammonia (NH</a:t>
            </a:r>
            <a:r>
              <a:rPr lang="en-US" sz="1600" baseline="-25000" dirty="0"/>
              <a:t>4</a:t>
            </a:r>
            <a:r>
              <a:rPr lang="en-US" sz="16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FB34DD-CCDE-85AD-F3F8-AA3CEFB388D1}"/>
              </a:ext>
            </a:extLst>
          </p:cNvPr>
          <p:cNvSpPr txBox="1"/>
          <p:nvPr/>
        </p:nvSpPr>
        <p:spPr>
          <a:xfrm>
            <a:off x="6461989" y="5668378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Nitrate (NO</a:t>
            </a:r>
            <a:r>
              <a:rPr lang="en-US" sz="1600" baseline="-25000" dirty="0"/>
              <a:t>3</a:t>
            </a:r>
            <a:r>
              <a:rPr lang="en-US" sz="1600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B28BAD-C139-F216-B61C-351BB26A7A08}"/>
              </a:ext>
            </a:extLst>
          </p:cNvPr>
          <p:cNvSpPr txBox="1"/>
          <p:nvPr/>
        </p:nvSpPr>
        <p:spPr>
          <a:xfrm>
            <a:off x="9294467" y="5668378"/>
            <a:ext cx="2243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Total Inorganic Phosphorus (TIP)</a:t>
            </a:r>
          </a:p>
        </p:txBody>
      </p:sp>
    </p:spTree>
    <p:extLst>
      <p:ext uri="{BB962C8B-B14F-4D97-AF65-F5344CB8AC3E}">
        <p14:creationId xmlns:p14="http://schemas.microsoft.com/office/powerpoint/2010/main" val="219555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5D659E3-8A71-AC74-BC3A-D80F7244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BEE0D6C9-308A-777B-663D-369BC11D4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8" name="Google Shape;565;p26">
            <a:extLst>
              <a:ext uri="{FF2B5EF4-FFF2-40B4-BE49-F238E27FC236}">
                <a16:creationId xmlns:a16="http://schemas.microsoft.com/office/drawing/2014/main" id="{E1507AF6-EB26-908A-A546-782925302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290" y="1291635"/>
            <a:ext cx="5623507" cy="355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ClearWater’s Python-based framework allows easy integration with powerful interactive visualization packages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Enhanced understanding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complex environmental/ecological outcomes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Iterative analysis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and scenario discovery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Multidimensional exploration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across time and space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Effective communication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results across teams and stakeholders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4E8F7-EE43-FC38-6260-42EB0B173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"/>
          <a:stretch/>
        </p:blipFill>
        <p:spPr>
          <a:xfrm>
            <a:off x="5960995" y="1300902"/>
            <a:ext cx="5848925" cy="2226702"/>
          </a:xfrm>
          <a:prstGeom prst="rect">
            <a:avLst/>
          </a:prstGeom>
        </p:spPr>
      </p:pic>
      <p:pic>
        <p:nvPicPr>
          <p:cNvPr id="1034" name="Picture 10" descr="Installation — GeoViews v1.11.0">
            <a:extLst>
              <a:ext uri="{FF2B5EF4-FFF2-40B4-BE49-F238E27FC236}">
                <a16:creationId xmlns:a16="http://schemas.microsoft.com/office/drawing/2014/main" id="{10A20CD6-2613-A1BD-348B-572B88CD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06" y="3605649"/>
            <a:ext cx="1830705" cy="41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646191-30D7-A6A5-AB1C-07F4316C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213" y="3634604"/>
            <a:ext cx="1973961" cy="4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756B4B-E012-087F-59E0-B63CAE69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158" y="4201628"/>
            <a:ext cx="2645410" cy="8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Enables a seamless exchange of data and information between different components of an integrated modeling system.</a:t>
            </a:r>
          </a:p>
          <a:p>
            <a:r>
              <a:rPr lang="en-US" sz="1800" dirty="0"/>
              <a:t>Facilitates data-driven decision-making</a:t>
            </a:r>
          </a:p>
          <a:p>
            <a:r>
              <a:rPr lang="en-US" sz="1800" dirty="0"/>
              <a:t>Enhances collaboration between scientific disciplines</a:t>
            </a:r>
          </a:p>
          <a:p>
            <a:r>
              <a:rPr lang="en-US" sz="1800" dirty="0"/>
              <a:t>Integrated models that simulate the interactions between heat, nutrients, water flow, and vegetation enable a comprehensive representation of ecosystem dynamics.</a:t>
            </a:r>
          </a:p>
          <a:p>
            <a:pPr lvl="1"/>
            <a:r>
              <a:rPr lang="en-US" sz="1800" dirty="0"/>
              <a:t>Accurate representation of real-world processes</a:t>
            </a:r>
          </a:p>
          <a:p>
            <a:r>
              <a:rPr lang="en-US" sz="1800" dirty="0"/>
              <a:t>Enables assessment of  the ecological responses to various environmental changes, such as land use modifications, climate change, or nature-based feature design and Best Management Practices (BMPs)</a:t>
            </a:r>
          </a:p>
          <a:p>
            <a:r>
              <a:rPr lang="en-US" sz="1800" dirty="0"/>
              <a:t>Example applications:</a:t>
            </a:r>
          </a:p>
          <a:p>
            <a:pPr lvl="1"/>
            <a:r>
              <a:rPr lang="en-US" sz="1800" dirty="0"/>
              <a:t>Setting nutrient loading limits</a:t>
            </a:r>
          </a:p>
          <a:p>
            <a:pPr lvl="1"/>
            <a:r>
              <a:rPr lang="en-US" sz="1800" dirty="0"/>
              <a:t>Designing buffer zones</a:t>
            </a:r>
          </a:p>
          <a:p>
            <a:pPr lvl="1"/>
            <a:r>
              <a:rPr lang="en-US" sz="1800" dirty="0"/>
              <a:t>Implementing BMPs to restore aquatic ecosystems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4081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What are you trying to build?</a:t>
            </a:r>
          </a:p>
          <a:p>
            <a:pPr lvl="1"/>
            <a:r>
              <a:rPr lang="en-US" sz="1800" dirty="0"/>
              <a:t>A fully integrated environmental modeling system that links flow, water quality, and ecological models</a:t>
            </a:r>
          </a:p>
          <a:p>
            <a:r>
              <a:rPr lang="en-US" sz="1800" dirty="0"/>
              <a:t>What does a successful future look like?</a:t>
            </a:r>
          </a:p>
          <a:p>
            <a:pPr lvl="1"/>
            <a:r>
              <a:rPr lang="en-US" sz="1800" dirty="0"/>
              <a:t>Wide adoption of ClearWater by USACE Districts and partners (USGS, USBR, EPA, state/local agencies, etc.)</a:t>
            </a:r>
          </a:p>
          <a:p>
            <a:r>
              <a:rPr lang="en-US" sz="1800" dirty="0"/>
              <a:t>What connections/introductions/support can the Leadership Council make for you?</a:t>
            </a:r>
          </a:p>
          <a:p>
            <a:pPr lvl="1"/>
            <a:r>
              <a:rPr lang="en-US" sz="1800" dirty="0"/>
              <a:t>We need new in-house water quality model developers and modelers</a:t>
            </a:r>
          </a:p>
          <a:p>
            <a:r>
              <a:rPr lang="en-US" sz="1800" dirty="0"/>
              <a:t>What support do you need from the EL/ERDC Communications Teams?</a:t>
            </a:r>
          </a:p>
          <a:p>
            <a:pPr lvl="1"/>
            <a:r>
              <a:rPr lang="en-US" sz="1800" dirty="0"/>
              <a:t>We need to develop new external pages to distribute our models and documentation.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8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25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94523" y="685655"/>
            <a:ext cx="8143835" cy="558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Proponents: R&amp;D Direct, Brian Zettle (TNTCX), Jeff Tripe (NWK)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Stakeholders: USACE Districts, agency partners (USGS, USBR, EPA, state/local agencies), restoration and recovery programs, e.g., Missouri River Recovery Program (MRRP) and Columbia River Watershed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Supporting Programs: EMRRP (CW) and Next Generation Ecological Modeling Tools (Congressional Interest CW)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Scope: Develop an integrated ecohydrology modeling system that simulates heat and nutrient flow through ecosystems.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Cost: $975K (EMRRP), $1.2M (Next Gen Ecological Modeling)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Timeline: 2018-2024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8"/>
            <a:ext cx="11792607" cy="51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Sponsor Details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296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240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288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6537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930079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has a profound impact on how species utilize resources across watershed scales.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Primary production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Species distribution and abundance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productivity and stability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Community composition and diversity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Carbon sequestration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Human-caused disturbances are disrupting nutrient cycling, destabilizing ecosystem health and functioning.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and Context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297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241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289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35847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CE3ADE9-30C8-313C-9569-3AB92926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stream in a forest&#10;&#10;Description automatically generated">
            <a:extLst>
              <a:ext uri="{FF2B5EF4-FFF2-40B4-BE49-F238E27FC236}">
                <a16:creationId xmlns:a16="http://schemas.microsoft.com/office/drawing/2014/main" id="{4BF5DC4A-9196-A160-91D0-29ACD144E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3701144"/>
            <a:ext cx="3795899" cy="2482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28BFDEE-ACF9-1BAA-7B79-A7BFE883D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1262" y="783969"/>
            <a:ext cx="5320672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was not being simulated across watershed scales using a flexible integrated modeling system.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This hindered the ability of USACE Districts, partners, and stakeholders to: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Assess ecosystem risk analysis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morbidity and mortality of key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spatial distribution of species across landscapes in response to changing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Identify effective ecosystem restoration strategies and management interventions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Design measures to control the spread of invasive species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CBFFC274-01C3-F18A-B35A-C2A609874B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and Context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river with a waterfall&#10;&#10;Description automatically generated with medium confidence">
            <a:extLst>
              <a:ext uri="{FF2B5EF4-FFF2-40B4-BE49-F238E27FC236}">
                <a16:creationId xmlns:a16="http://schemas.microsoft.com/office/drawing/2014/main" id="{C148F5E4-251B-AA84-CA0B-4B856C3BB0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351" y="1125713"/>
            <a:ext cx="3396345" cy="4985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construction site with a crane and a river&#10;&#10;Description automatically generated with medium confidence">
            <a:extLst>
              <a:ext uri="{FF2B5EF4-FFF2-40B4-BE49-F238E27FC236}">
                <a16:creationId xmlns:a16="http://schemas.microsoft.com/office/drawing/2014/main" id="{CA0B9208-4293-35E4-42DE-B023014416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995081"/>
            <a:ext cx="3795897" cy="2706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76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13" y="248476"/>
            <a:ext cx="11897774" cy="51550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553151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520420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520420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234541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4560670" y="4234540"/>
            <a:ext cx="30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Water Quality Models</a:t>
            </a:r>
            <a:br>
              <a:rPr lang="en-US"/>
            </a:br>
            <a:r>
              <a:rPr lang="en-US"/>
              <a:t>(Nutrients &amp; Temperature)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234541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3195324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3195324"/>
            <a:ext cx="1228131" cy="592804"/>
          </a:xfrm>
          <a:prstGeom prst="left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204452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Develop an integrated ecohydrology modeling system that simulates heat and nutrient flow through ecosystems.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944"/>
            <a:ext cx="11887200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4793107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HEC-HMS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HEC-ResSim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640343"/>
            <a:ext cx="8342575" cy="877163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ERDC’s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sheds (</a:t>
            </a:r>
            <a:r>
              <a:rPr lang="en-US"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199550" y="350774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046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79034"/>
            <a:ext cx="11734799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7F9B5-5D93-5DF6-BD25-DD5A74546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4" r="21349"/>
          <a:stretch/>
        </p:blipFill>
        <p:spPr>
          <a:xfrm>
            <a:off x="8687562" y="4971809"/>
            <a:ext cx="3124430" cy="132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00C50-6C1F-7355-79BB-6C5408F03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96" y="2386141"/>
            <a:ext cx="3124430" cy="2601088"/>
          </a:xfrm>
          <a:prstGeom prst="rect">
            <a:avLst/>
          </a:prstGeom>
        </p:spPr>
      </p:pic>
      <p:pic>
        <p:nvPicPr>
          <p:cNvPr id="11" name="Picture 10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FC3617BB-1676-0C58-BEE5-4A6A77E6B4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495" y="272508"/>
            <a:ext cx="3124429" cy="20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2082</Words>
  <Application>Microsoft Macintosh PowerPoint</Application>
  <PresentationFormat>Widescreen</PresentationFormat>
  <Paragraphs>277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-apple-system</vt:lpstr>
      <vt:lpstr>Aptos</vt:lpstr>
      <vt:lpstr>Arial</vt:lpstr>
      <vt:lpstr>Calibri</vt:lpstr>
      <vt:lpstr>Calibri Light</vt:lpstr>
      <vt:lpstr>Courier New</vt:lpstr>
      <vt:lpstr>Noto Sans Symbols</vt:lpstr>
      <vt:lpstr>Symbol</vt:lpstr>
      <vt:lpstr>Verdana</vt:lpstr>
      <vt:lpstr>Office Theme</vt:lpstr>
      <vt:lpstr>UNCLASSIFIED Content</vt:lpstr>
      <vt:lpstr>PowerPoint Presentation</vt:lpstr>
      <vt:lpstr>Project Team</vt:lpstr>
      <vt:lpstr>Sponsor Details</vt:lpstr>
      <vt:lpstr>Challenge and Context</vt:lpstr>
      <vt:lpstr>Challenge and Context</vt:lpstr>
      <vt:lpstr>Action</vt:lpstr>
      <vt:lpstr>Water Quality and Environmental Systems Modeling</vt:lpstr>
      <vt:lpstr>ClearWater: Next Generation Integrated Water Quality Modeling</vt:lpstr>
      <vt:lpstr>ClearWater-Riverine</vt:lpstr>
      <vt:lpstr>Modern Scientific Python</vt:lpstr>
      <vt:lpstr>Model Coupling</vt:lpstr>
      <vt:lpstr>Demo Case Study: Sumwere Creek — Domain &amp; Mesh</vt:lpstr>
      <vt:lpstr>Demo Case Study: Sumwere Creek — Hydrodynamic Boundary Conditions</vt:lpstr>
      <vt:lpstr>Demo Case Study: Sumwere Creek — Temperature Boundary Conditions</vt:lpstr>
      <vt:lpstr>Demo Case Study: Sumwere Creek — Temperature Boundary Timeseries</vt:lpstr>
      <vt:lpstr>Demo Case Study: Sumwere Creek — Meteorological Timeseries</vt:lpstr>
      <vt:lpstr>Results – Animation</vt:lpstr>
      <vt:lpstr>Results – Warm Powerplant Inflows</vt:lpstr>
      <vt:lpstr>Demo Case Study: Sumwere Creek — Velocity at End of Simulation</vt:lpstr>
      <vt:lpstr>Nutrient Modeling Capabilities</vt:lpstr>
      <vt:lpstr>ClearWater-Riverine Example: E. Coli Transport in the Ohio River</vt:lpstr>
      <vt:lpstr>Results</vt:lpstr>
      <vt:lpstr>Benefits</vt:lpstr>
      <vt:lpstr>Future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133</cp:revision>
  <dcterms:created xsi:type="dcterms:W3CDTF">2021-12-08T05:01:06Z</dcterms:created>
  <dcterms:modified xsi:type="dcterms:W3CDTF">2024-08-14T01:49:47Z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